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5"/>
  </p:notesMasterIdLst>
  <p:sldIdLst>
    <p:sldId id="564" r:id="rId2"/>
    <p:sldId id="558" r:id="rId3"/>
    <p:sldId id="566" r:id="rId4"/>
    <p:sldId id="575" r:id="rId5"/>
    <p:sldId id="576" r:id="rId6"/>
    <p:sldId id="583" r:id="rId7"/>
    <p:sldId id="577" r:id="rId8"/>
    <p:sldId id="578" r:id="rId9"/>
    <p:sldId id="579" r:id="rId10"/>
    <p:sldId id="580" r:id="rId11"/>
    <p:sldId id="581" r:id="rId12"/>
    <p:sldId id="582" r:id="rId13"/>
    <p:sldId id="568" r:id="rId14"/>
    <p:sldId id="567" r:id="rId15"/>
    <p:sldId id="586" r:id="rId16"/>
    <p:sldId id="584" r:id="rId17"/>
    <p:sldId id="585" r:id="rId18"/>
    <p:sldId id="587" r:id="rId19"/>
    <p:sldId id="588" r:id="rId20"/>
    <p:sldId id="589" r:id="rId21"/>
    <p:sldId id="590" r:id="rId22"/>
    <p:sldId id="565" r:id="rId23"/>
    <p:sldId id="560" r:id="rId24"/>
  </p:sldIdLst>
  <p:sldSz cx="9144000" cy="6858000" type="screen4x3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94" autoAdjust="0"/>
    <p:restoredTop sz="87637" autoAdjust="0"/>
  </p:normalViewPr>
  <p:slideViewPr>
    <p:cSldViewPr snapToGrid="0">
      <p:cViewPr>
        <p:scale>
          <a:sx n="100" d="100"/>
          <a:sy n="100" d="100"/>
        </p:scale>
        <p:origin x="872" y="7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32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0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9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29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91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30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29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and Conclusions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757121"/>
            <a:ext cx="8069171" cy="1131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Production Trends by Geological Formation and Aggregate Interactions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Multiple Linear Regression Model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	</a:t>
            </a:r>
            <a:r>
              <a:rPr lang="en-US" sz="1600" i="1" dirty="0"/>
              <a:t>Formula = </a:t>
            </a:r>
            <a:r>
              <a:rPr lang="en-US" sz="1600" i="1" dirty="0" err="1"/>
              <a:t>lm</a:t>
            </a:r>
            <a:r>
              <a:rPr lang="en-US" sz="1600" i="1" dirty="0"/>
              <a:t>(log(</a:t>
            </a:r>
            <a:r>
              <a:rPr lang="en-US" sz="1600" i="1" dirty="0" err="1"/>
              <a:t>oil.pk.bbl</a:t>
            </a:r>
            <a:r>
              <a:rPr lang="en-US" sz="1600" i="1" dirty="0"/>
              <a:t>) ~ log(</a:t>
            </a:r>
            <a:r>
              <a:rPr lang="en-US" sz="1600" i="1" dirty="0" err="1"/>
              <a:t>frac.size</a:t>
            </a:r>
            <a:r>
              <a:rPr lang="en-US" sz="1600" i="1" dirty="0"/>
              <a:t>) : </a:t>
            </a:r>
            <a:r>
              <a:rPr lang="en-US" sz="1600" i="1" dirty="0" err="1"/>
              <a:t>formavg</a:t>
            </a:r>
            <a:r>
              <a:rPr lang="en-US" sz="1600" i="1" dirty="0"/>
              <a:t>, data=</a:t>
            </a:r>
            <a:r>
              <a:rPr lang="en-US" sz="1600" i="1" dirty="0" err="1"/>
              <a:t>welldata</a:t>
            </a:r>
            <a:r>
              <a:rPr lang="en-US" sz="1600" i="1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7E63E-3FC7-864E-9C3D-9BC08431DE07}"/>
              </a:ext>
            </a:extLst>
          </p:cNvPr>
          <p:cNvSpPr txBox="1"/>
          <p:nvPr/>
        </p:nvSpPr>
        <p:spPr>
          <a:xfrm>
            <a:off x="367598" y="4090805"/>
            <a:ext cx="399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Basin Formation Trends</a:t>
            </a:r>
          </a:p>
          <a:p>
            <a:pPr marL="342900" indent="-342900">
              <a:buAutoNum type="arabicPeriod"/>
            </a:pPr>
            <a:r>
              <a:rPr lang="en-US" dirty="0"/>
              <a:t>Unconventional Trends</a:t>
            </a:r>
          </a:p>
          <a:p>
            <a:pPr marL="342900" indent="-342900">
              <a:buAutoNum type="arabicPeriod"/>
            </a:pPr>
            <a:r>
              <a:rPr lang="en-US" dirty="0"/>
              <a:t>Common Production Aspects 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FDC8B-3E87-DF4D-B330-ED70DBAC2D33}"/>
              </a:ext>
            </a:extLst>
          </p:cNvPr>
          <p:cNvSpPr txBox="1"/>
          <p:nvPr/>
        </p:nvSpPr>
        <p:spPr>
          <a:xfrm>
            <a:off x="367598" y="2416909"/>
            <a:ext cx="3997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Top Plays</a:t>
            </a:r>
          </a:p>
          <a:p>
            <a:pPr marL="342900" indent="-342900">
              <a:buAutoNum type="arabicPeriod"/>
            </a:pPr>
            <a:r>
              <a:rPr lang="en-US" dirty="0"/>
              <a:t>Aggregate Characteristics</a:t>
            </a:r>
          </a:p>
          <a:p>
            <a:pPr marL="342900" indent="-342900">
              <a:buAutoNum type="arabicPeriod"/>
            </a:pPr>
            <a:r>
              <a:rPr lang="en-US" dirty="0"/>
              <a:t>Relation to Market Trends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44560E-64CB-F946-9443-95D8AC2A25AE}"/>
              </a:ext>
            </a:extLst>
          </p:cNvPr>
          <p:cNvSpPr/>
          <p:nvPr/>
        </p:nvSpPr>
        <p:spPr>
          <a:xfrm>
            <a:off x="367598" y="206335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E87CF-7AF0-3244-98A7-8CC2CB98299E}"/>
              </a:ext>
            </a:extLst>
          </p:cNvPr>
          <p:cNvSpPr/>
          <p:nvPr/>
        </p:nvSpPr>
        <p:spPr>
          <a:xfrm>
            <a:off x="367598" y="3737251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Expected Results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E25D70-9091-0848-83F9-9F94673C9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7877"/>
            <a:ext cx="4407698" cy="30257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1D5397-B8D9-F34D-806D-B4533974A895}"/>
              </a:ext>
            </a:extLst>
          </p:cNvPr>
          <p:cNvSpPr txBox="1"/>
          <p:nvPr/>
        </p:nvSpPr>
        <p:spPr>
          <a:xfrm>
            <a:off x="4084666" y="5296713"/>
            <a:ext cx="505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one go about eating that Permian slice?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02D75B-6244-E543-8405-DB84928B63B4}"/>
              </a:ext>
            </a:extLst>
          </p:cNvPr>
          <p:cNvCxnSpPr>
            <a:cxnSpLocks/>
          </p:cNvCxnSpPr>
          <p:nvPr/>
        </p:nvCxnSpPr>
        <p:spPr>
          <a:xfrm flipV="1">
            <a:off x="6870700" y="3636925"/>
            <a:ext cx="381000" cy="184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887528"/>
            <a:ext cx="8069171" cy="723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Multiple Linear Regression Model Uncovers: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</a:t>
            </a:r>
            <a:r>
              <a:rPr lang="en-US" sz="1600" i="1" dirty="0"/>
              <a:t>Top Plays and Aggregate Aspects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78524-4C08-864F-A35B-F007E9065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" t="7934" r="1556" b="1558"/>
          <a:stretch/>
        </p:blipFill>
        <p:spPr>
          <a:xfrm>
            <a:off x="312001" y="2032126"/>
            <a:ext cx="6418201" cy="4295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DCEE5-6AEB-2D48-8246-772F10CB9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99" y="2329859"/>
            <a:ext cx="1842298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CB430-1995-904F-95B1-C8D40C5C6DA5}"/>
              </a:ext>
            </a:extLst>
          </p:cNvPr>
          <p:cNvSpPr txBox="1"/>
          <p:nvPr/>
        </p:nvSpPr>
        <p:spPr>
          <a:xfrm>
            <a:off x="339798" y="1678182"/>
            <a:ext cx="63626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/>
              <a:t>Well Production by Geological Formation and Aggregate Interactions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D1DCD-7E6D-FB47-9086-98717982EFF7}"/>
              </a:ext>
            </a:extLst>
          </p:cNvPr>
          <p:cNvSpPr txBox="1"/>
          <p:nvPr/>
        </p:nvSpPr>
        <p:spPr>
          <a:xfrm rot="16200000">
            <a:off x="-1124962" y="3995335"/>
            <a:ext cx="256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Response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9A1C3-6A6C-8F49-9F56-85E258230DE3}"/>
              </a:ext>
            </a:extLst>
          </p:cNvPr>
          <p:cNvSpPr txBox="1"/>
          <p:nvPr/>
        </p:nvSpPr>
        <p:spPr>
          <a:xfrm>
            <a:off x="1065235" y="6327876"/>
            <a:ext cx="491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Geological Formation and Aggregate Interactions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06E40-4F51-DC40-AF45-BE759DD855BF}"/>
              </a:ext>
            </a:extLst>
          </p:cNvPr>
          <p:cNvSpPr txBox="1"/>
          <p:nvPr/>
        </p:nvSpPr>
        <p:spPr>
          <a:xfrm>
            <a:off x="6785799" y="3149338"/>
            <a:ext cx="21804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the geological formation increases in depth, the relationship between aggregate and well production dramatically weakens for the low producing formations and increases for the high producing formations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3802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Market Trends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39B97D-9063-9D43-8AE8-83DEBB511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775951"/>
            <a:ext cx="8397604" cy="5703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1FF8D9-0FAC-0F4F-A8DA-741098B525B2}"/>
              </a:ext>
            </a:extLst>
          </p:cNvPr>
          <p:cNvSpPr/>
          <p:nvPr/>
        </p:nvSpPr>
        <p:spPr>
          <a:xfrm>
            <a:off x="7594600" y="1790700"/>
            <a:ext cx="1181802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8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277198" y="743926"/>
            <a:ext cx="2681902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Our Model was able to identify statistically significant interactions that could be used to predict well production of oil in unconventional plays within the Permian Basin, West Texas.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57A5F-241E-2C48-8713-EBD91E6F3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1" b="20230"/>
          <a:stretch/>
        </p:blipFill>
        <p:spPr>
          <a:xfrm>
            <a:off x="3018581" y="807976"/>
            <a:ext cx="5769021" cy="2402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C4B94-5859-3845-858C-54D82684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67" y="3223550"/>
            <a:ext cx="4496135" cy="12114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BF0B9-917F-704F-A505-BF3B54844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8" y="3210356"/>
            <a:ext cx="3971563" cy="33994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C19E6DD-E39F-7448-9062-567CDA390058}"/>
              </a:ext>
            </a:extLst>
          </p:cNvPr>
          <p:cNvSpPr/>
          <p:nvPr/>
        </p:nvSpPr>
        <p:spPr>
          <a:xfrm>
            <a:off x="3018581" y="2019300"/>
            <a:ext cx="5757821" cy="115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8FDB3-EE4B-B946-9881-97560FF38DA1}"/>
              </a:ext>
            </a:extLst>
          </p:cNvPr>
          <p:cNvSpPr/>
          <p:nvPr/>
        </p:nvSpPr>
        <p:spPr>
          <a:xfrm>
            <a:off x="3007381" y="1422400"/>
            <a:ext cx="5757821" cy="177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D21CB-F839-AE44-A383-08739F89C8F8}"/>
              </a:ext>
            </a:extLst>
          </p:cNvPr>
          <p:cNvCxnSpPr>
            <a:cxnSpLocks/>
          </p:cNvCxnSpPr>
          <p:nvPr/>
        </p:nvCxnSpPr>
        <p:spPr>
          <a:xfrm flipH="1">
            <a:off x="3543300" y="3125438"/>
            <a:ext cx="571500" cy="671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162AC-8660-894E-8BB4-5EC9F135EF18}"/>
              </a:ext>
            </a:extLst>
          </p:cNvPr>
          <p:cNvCxnSpPr>
            <a:cxnSpLocks/>
          </p:cNvCxnSpPr>
          <p:nvPr/>
        </p:nvCxnSpPr>
        <p:spPr>
          <a:xfrm flipH="1">
            <a:off x="3746500" y="1589976"/>
            <a:ext cx="1086461" cy="30709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738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757121"/>
            <a:ext cx="8069171" cy="12059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Prediction Model for Production of Oil by Hitting Target Depth for Geological Formations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Logistic Regression Model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	</a:t>
            </a:r>
            <a:r>
              <a:rPr lang="en-US" sz="1600" i="1" dirty="0"/>
              <a:t>Formula = </a:t>
            </a:r>
            <a:r>
              <a:rPr lang="en-US" sz="1600" i="1" dirty="0" err="1"/>
              <a:t>glm</a:t>
            </a:r>
            <a:r>
              <a:rPr lang="en-US" sz="1600" i="1" dirty="0"/>
              <a:t>(</a:t>
            </a:r>
            <a:r>
              <a:rPr lang="en-US" sz="1600" i="1" dirty="0" err="1"/>
              <a:t>ynTVD</a:t>
            </a:r>
            <a:r>
              <a:rPr lang="en-US" sz="1600" i="1" dirty="0"/>
              <a:t>~ </a:t>
            </a:r>
            <a:r>
              <a:rPr lang="en-US" sz="1600" dirty="0" err="1"/>
              <a:t>form_avg</a:t>
            </a:r>
            <a:r>
              <a:rPr lang="en-US" sz="1600" dirty="0"/>
              <a:t> + Oil_PkNorm_Perk_6mo + Latitude + Longitude + Projection, family = binomial(link = "logit"), data = </a:t>
            </a:r>
            <a:r>
              <a:rPr lang="en-US" sz="1600" dirty="0" err="1"/>
              <a:t>Basin_Model_Data</a:t>
            </a:r>
            <a:r>
              <a:rPr lang="en-US" sz="1600" dirty="0"/>
              <a:t>)</a:t>
            </a:r>
            <a:endParaRPr lang="en-US" sz="16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7E63E-3FC7-864E-9C3D-9BC08431DE07}"/>
              </a:ext>
            </a:extLst>
          </p:cNvPr>
          <p:cNvSpPr txBox="1"/>
          <p:nvPr/>
        </p:nvSpPr>
        <p:spPr>
          <a:xfrm>
            <a:off x="367598" y="4090805"/>
            <a:ext cx="399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Basin Formation Trends</a:t>
            </a:r>
          </a:p>
          <a:p>
            <a:pPr marL="342900" indent="-342900">
              <a:buAutoNum type="arabicPeriod"/>
            </a:pPr>
            <a:r>
              <a:rPr lang="en-US" dirty="0"/>
              <a:t>Conventional Trends</a:t>
            </a:r>
          </a:p>
          <a:p>
            <a:pPr marL="342900" indent="-342900">
              <a:buAutoNum type="arabicPeriod"/>
            </a:pPr>
            <a:r>
              <a:rPr lang="en-US" dirty="0"/>
              <a:t>Production Prediction 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FDC8B-3E87-DF4D-B330-ED70DBAC2D33}"/>
              </a:ext>
            </a:extLst>
          </p:cNvPr>
          <p:cNvSpPr txBox="1"/>
          <p:nvPr/>
        </p:nvSpPr>
        <p:spPr>
          <a:xfrm>
            <a:off x="367598" y="2416909"/>
            <a:ext cx="3997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Top Plays</a:t>
            </a:r>
          </a:p>
          <a:p>
            <a:pPr marL="342900" indent="-342900">
              <a:buAutoNum type="arabicPeriod"/>
            </a:pPr>
            <a:r>
              <a:rPr lang="en-US" dirty="0"/>
              <a:t>Formation Production</a:t>
            </a:r>
          </a:p>
          <a:p>
            <a:pPr marL="342900" indent="-342900">
              <a:buAutoNum type="arabicPeriod"/>
            </a:pPr>
            <a:r>
              <a:rPr lang="en-US" dirty="0"/>
              <a:t>Relation to Market Trends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44560E-64CB-F946-9443-95D8AC2A25AE}"/>
              </a:ext>
            </a:extLst>
          </p:cNvPr>
          <p:cNvSpPr/>
          <p:nvPr/>
        </p:nvSpPr>
        <p:spPr>
          <a:xfrm>
            <a:off x="367598" y="206335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E87CF-7AF0-3244-98A7-8CC2CB98299E}"/>
              </a:ext>
            </a:extLst>
          </p:cNvPr>
          <p:cNvSpPr/>
          <p:nvPr/>
        </p:nvSpPr>
        <p:spPr>
          <a:xfrm>
            <a:off x="367598" y="3737251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Expected Results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E25D70-9091-0848-83F9-9F94673C9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7877"/>
            <a:ext cx="4407698" cy="30257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1D5397-B8D9-F34D-806D-B4533974A895}"/>
              </a:ext>
            </a:extLst>
          </p:cNvPr>
          <p:cNvSpPr txBox="1"/>
          <p:nvPr/>
        </p:nvSpPr>
        <p:spPr>
          <a:xfrm>
            <a:off x="4084666" y="5296713"/>
            <a:ext cx="505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one go about eating that Permian slice?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02D75B-6244-E543-8405-DB84928B63B4}"/>
              </a:ext>
            </a:extLst>
          </p:cNvPr>
          <p:cNvCxnSpPr>
            <a:cxnSpLocks/>
          </p:cNvCxnSpPr>
          <p:nvPr/>
        </p:nvCxnSpPr>
        <p:spPr>
          <a:xfrm flipV="1">
            <a:off x="6870700" y="3636925"/>
            <a:ext cx="381000" cy="184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20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r>
              <a:rPr lang="en-US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887528"/>
            <a:ext cx="8069171" cy="723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Multiple Linear Regression Model Uncovers: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</a:t>
            </a:r>
            <a:r>
              <a:rPr lang="en-US" sz="1600" i="1" dirty="0"/>
              <a:t>Prediction of Location for Top Plays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78524-4C08-864F-A35B-F007E9065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8" y="1522194"/>
            <a:ext cx="6362604" cy="48138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506E40-4F51-DC40-AF45-BE759DD855BF}"/>
              </a:ext>
            </a:extLst>
          </p:cNvPr>
          <p:cNvSpPr txBox="1"/>
          <p:nvPr/>
        </p:nvSpPr>
        <p:spPr>
          <a:xfrm>
            <a:off x="6785799" y="3149338"/>
            <a:ext cx="21804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geological formations predicted to be oil producing, are increasing their marketability as high producing formations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124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and</a:t>
            </a:r>
            <a:r>
              <a:rPr lang="en-US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Market Trends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39B97D-9063-9D43-8AE8-83DEBB511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775951"/>
            <a:ext cx="8397604" cy="5703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1FF8D9-0FAC-0F4F-A8DA-741098B525B2}"/>
              </a:ext>
            </a:extLst>
          </p:cNvPr>
          <p:cNvSpPr/>
          <p:nvPr/>
        </p:nvSpPr>
        <p:spPr>
          <a:xfrm>
            <a:off x="7594600" y="1790700"/>
            <a:ext cx="1181802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4E5A15-4F8B-1C47-B815-6F04345522DF}"/>
              </a:ext>
            </a:extLst>
          </p:cNvPr>
          <p:cNvSpPr/>
          <p:nvPr/>
        </p:nvSpPr>
        <p:spPr>
          <a:xfrm>
            <a:off x="7594600" y="1282700"/>
            <a:ext cx="1181802" cy="438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8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277198" y="743926"/>
            <a:ext cx="3464486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Our Model was able to identify statistically significant responses that can be used in subsurface formation location as a response to predicted producers in  conventional plays within the Permian Basin, West Texas.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57A5F-241E-2C48-8713-EBD91E6F3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3" b="23719"/>
          <a:stretch/>
        </p:blipFill>
        <p:spPr>
          <a:xfrm>
            <a:off x="4189280" y="775951"/>
            <a:ext cx="4587122" cy="2476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C4B94-5859-3845-858C-54D82684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61" y="3252851"/>
            <a:ext cx="4524642" cy="1433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BF0B9-917F-704F-A505-BF3B54844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8" y="3210356"/>
            <a:ext cx="3971563" cy="33994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58FDB3-EE4B-B946-9881-97560FF38DA1}"/>
              </a:ext>
            </a:extLst>
          </p:cNvPr>
          <p:cNvSpPr/>
          <p:nvPr/>
        </p:nvSpPr>
        <p:spPr>
          <a:xfrm>
            <a:off x="4189280" y="1422400"/>
            <a:ext cx="4575922" cy="167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D21CB-F839-AE44-A383-08739F89C8F8}"/>
              </a:ext>
            </a:extLst>
          </p:cNvPr>
          <p:cNvCxnSpPr>
            <a:cxnSpLocks/>
          </p:cNvCxnSpPr>
          <p:nvPr/>
        </p:nvCxnSpPr>
        <p:spPr>
          <a:xfrm flipH="1">
            <a:off x="3543300" y="2137301"/>
            <a:ext cx="705461" cy="1659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162AC-8660-894E-8BB4-5EC9F135EF18}"/>
              </a:ext>
            </a:extLst>
          </p:cNvPr>
          <p:cNvCxnSpPr>
            <a:cxnSpLocks/>
          </p:cNvCxnSpPr>
          <p:nvPr/>
        </p:nvCxnSpPr>
        <p:spPr>
          <a:xfrm flipH="1">
            <a:off x="3746501" y="1232167"/>
            <a:ext cx="502260" cy="3428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ED3DF-560B-154A-98B8-643CDF3F7AB3}"/>
              </a:ext>
            </a:extLst>
          </p:cNvPr>
          <p:cNvSpPr/>
          <p:nvPr/>
        </p:nvSpPr>
        <p:spPr>
          <a:xfrm>
            <a:off x="4189280" y="1155700"/>
            <a:ext cx="4575922" cy="167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C26F64-20BA-464A-AD21-0170BC985A2F}"/>
              </a:ext>
            </a:extLst>
          </p:cNvPr>
          <p:cNvSpPr/>
          <p:nvPr/>
        </p:nvSpPr>
        <p:spPr>
          <a:xfrm>
            <a:off x="4197163" y="1674895"/>
            <a:ext cx="4574422" cy="642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81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54401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Insights</a:t>
            </a:r>
            <a:endParaRPr lang="en-US" sz="1600" dirty="0"/>
          </a:p>
          <a:p>
            <a:pPr lvl="1"/>
            <a:r>
              <a:rPr lang="en-US" sz="1600" dirty="0"/>
              <a:t>	From the Multiple Linear Regression Model we no have a good measure of what the 	Top Plays are in the Permian Basin and how these plays interact with the </a:t>
            </a:r>
            <a:r>
              <a:rPr lang="en-US" sz="1600" dirty="0" err="1"/>
              <a:t>frac’ing</a:t>
            </a:r>
            <a:r>
              <a:rPr lang="en-US" sz="1600" dirty="0"/>
              <a:t> 	aggregates during unconventional industry practices.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	From the Logistic Regression Model we found it possible to successfully predict the 	formation oil production by the known depths of formations from producing well 	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Recommendations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Apply these models to more datasets throughout the Permian Basin.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Implement Machine Learning and Cluster Analysis techniques to the datasets.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Expand to other oil and gas producing basins.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543014" y="1728239"/>
            <a:ext cx="8057971" cy="1015663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pPr algn="ctr"/>
            <a:r>
              <a:rPr lang="da-DK" sz="60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does it increase?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Trends by formation?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oil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Source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65175" y="1556260"/>
            <a:ext cx="4131986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Driftwood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fracfocus.org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A16B1-E61F-4815-A757-6419B1568447}"/>
              </a:ext>
            </a:extLst>
          </p:cNvPr>
          <p:cNvSpPr/>
          <p:nvPr/>
        </p:nvSpPr>
        <p:spPr>
          <a:xfrm>
            <a:off x="532221" y="111139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E6C7-DA7F-4D44-B8E2-51745236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91" y="1475234"/>
            <a:ext cx="4484078" cy="46250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E055E-E882-8C44-BD95-2954A9EBECF2}"/>
              </a:ext>
            </a:extLst>
          </p:cNvPr>
          <p:cNvCxnSpPr>
            <a:cxnSpLocks/>
          </p:cNvCxnSpPr>
          <p:nvPr/>
        </p:nvCxnSpPr>
        <p:spPr>
          <a:xfrm>
            <a:off x="2879124" y="4188941"/>
            <a:ext cx="2928552" cy="71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806BB0-3168-9246-964B-F272822C5E2E}"/>
              </a:ext>
            </a:extLst>
          </p:cNvPr>
          <p:cNvSpPr txBox="1"/>
          <p:nvPr/>
        </p:nvSpPr>
        <p:spPr>
          <a:xfrm>
            <a:off x="2301850" y="3980796"/>
            <a:ext cx="5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20FA-0FD1-8244-ACDD-D0A6049CF105}"/>
              </a:ext>
            </a:extLst>
          </p:cNvPr>
          <p:cNvSpPr txBox="1"/>
          <p:nvPr/>
        </p:nvSpPr>
        <p:spPr>
          <a:xfrm>
            <a:off x="-36818" y="3980796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1,454ft x 5 = ~7300ft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B8B5C-AEA8-3342-A07D-7E45D551206F}"/>
              </a:ext>
            </a:extLst>
          </p:cNvPr>
          <p:cNvSpPr txBox="1"/>
          <p:nvPr/>
        </p:nvSpPr>
        <p:spPr>
          <a:xfrm>
            <a:off x="295920" y="4503958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76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Sources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3" y="1342147"/>
            <a:ext cx="7872713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– in-house dataset with key attributes of areas of interest including geological and operator information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Enriching data – data from a national registry with information about chemicals used in the fracturing process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tells us who is doing what, enriching data tells us what they are using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244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7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563</Words>
  <Application>Microsoft Macintosh PowerPoint</Application>
  <PresentationFormat>On-screen Show (4:3)</PresentationFormat>
  <Paragraphs>216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2018-08-07T22:09:40Z</dcterms:modified>
</cp:coreProperties>
</file>